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8"/>
  </p:notesMasterIdLst>
  <p:sldIdLst>
    <p:sldId id="256" r:id="rId2"/>
    <p:sldId id="353" r:id="rId3"/>
    <p:sldId id="325" r:id="rId4"/>
    <p:sldId id="267" r:id="rId5"/>
    <p:sldId id="268" r:id="rId6"/>
    <p:sldId id="269" r:id="rId7"/>
    <p:sldId id="277" r:id="rId8"/>
    <p:sldId id="282" r:id="rId9"/>
    <p:sldId id="316" r:id="rId10"/>
    <p:sldId id="283" r:id="rId11"/>
    <p:sldId id="284" r:id="rId12"/>
    <p:sldId id="317" r:id="rId13"/>
    <p:sldId id="349" r:id="rId14"/>
    <p:sldId id="285" r:id="rId15"/>
    <p:sldId id="343" r:id="rId16"/>
    <p:sldId id="344" r:id="rId17"/>
    <p:sldId id="347" r:id="rId18"/>
    <p:sldId id="291" r:id="rId19"/>
    <p:sldId id="292" r:id="rId20"/>
    <p:sldId id="293" r:id="rId21"/>
    <p:sldId id="294" r:id="rId22"/>
    <p:sldId id="328" r:id="rId23"/>
    <p:sldId id="297" r:id="rId24"/>
    <p:sldId id="298" r:id="rId25"/>
    <p:sldId id="303" r:id="rId26"/>
    <p:sldId id="301" r:id="rId27"/>
    <p:sldId id="302" r:id="rId28"/>
    <p:sldId id="323" r:id="rId29"/>
    <p:sldId id="308" r:id="rId30"/>
    <p:sldId id="358" r:id="rId31"/>
    <p:sldId id="355" r:id="rId32"/>
    <p:sldId id="310" r:id="rId33"/>
    <p:sldId id="359" r:id="rId34"/>
    <p:sldId id="313" r:id="rId35"/>
    <p:sldId id="314" r:id="rId36"/>
    <p:sldId id="315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AgfZNKX2Qy+1dP3GhjTFA==" hashData="NEbT0I9TNiixChw1UoFs2KAkssg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12" autoAdjust="0"/>
    <p:restoredTop sz="94660"/>
  </p:normalViewPr>
  <p:slideViewPr>
    <p:cSldViewPr>
      <p:cViewPr varScale="1">
        <p:scale>
          <a:sx n="51" d="100"/>
          <a:sy n="51" d="100"/>
        </p:scale>
        <p:origin x="-84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C3C63-76A8-45BA-8B3D-125A5F95072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A81CE-D19F-4CB6-9505-F135E48A5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A81CE-D19F-4CB6-9505-F135E48A51D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30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226307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08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09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0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1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2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3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4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5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6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7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8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9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0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1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2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3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4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5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6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27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632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2632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26330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26331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26332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400901B-DE76-4897-85AE-C8FEFB4CDD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28" grpId="0"/>
      <p:bldP spid="22632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63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63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57A611-83D6-4492-872B-EC1AFE0FFAE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28EB0C-4522-4037-B0D4-957DF88FA1A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8F67E7C-A33A-438F-8AEC-AFB0904404D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B6ED54-6D13-4DC2-BB39-8E8AF1C4FBAB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20D769-B015-455D-9D5E-164A6AF228CC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D17519-7C28-4917-9D54-B420E9E9CF9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1F3224-9444-419C-B12E-A78BB3DCB7D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EEFF79-B50F-4105-9D72-9BE7D9C8296C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3F2395-8D0C-4359-BA0C-BABE9A3EF65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6092A0-8924-46A3-889B-D69BAFB98F2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E8C80D-5105-4318-97EA-D63633FEBEE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8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22528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8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8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8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8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8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8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0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0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0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0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0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2530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530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22530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4E70D5C-E4F6-42D7-9689-15D02EC9455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2530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5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5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5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5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4" grpId="0"/>
      <p:bldP spid="22530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530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530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530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530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530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6.xml"/><Relationship Id="rId7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10" Type="http://schemas.openxmlformats.org/officeDocument/2006/relationships/slide" Target="slide36.xml"/><Relationship Id="rId4" Type="http://schemas.openxmlformats.org/officeDocument/2006/relationships/slide" Target="slide7.xml"/><Relationship Id="rId9" Type="http://schemas.openxmlformats.org/officeDocument/2006/relationships/slide" Target="slide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000240"/>
            <a:ext cx="9144000" cy="193517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Demo" pitchFamily="2" charset="0"/>
              </a:rPr>
              <a:t>«Серебряный век»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Demo" pitchFamily="2" charset="0"/>
              </a:rPr>
              <a:t>русской культуры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Demo" pitchFamily="2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z="4400" b="1" dirty="0">
                <a:latin typeface="Monotype Corsiva" pitchFamily="66" charset="0"/>
                <a:hlinkClick r:id="rId3" action="ppaction://hlinksldjump"/>
              </a:rPr>
              <a:t>Музыка</a:t>
            </a:r>
            <a:endParaRPr lang="ru-RU" sz="4400" b="1" dirty="0">
              <a:latin typeface="Monotype Corsiva" pitchFamily="66" charset="0"/>
            </a:endParaRP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679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К модернизму относят творчество композиторов </a:t>
            </a:r>
            <a:r>
              <a:rPr lang="ru-RU" dirty="0" smtClean="0">
                <a:latin typeface="Monotype Corsiva" pitchFamily="66" charset="0"/>
              </a:rPr>
              <a:t>рубежа веков </a:t>
            </a:r>
            <a:r>
              <a:rPr lang="ru-RU" dirty="0">
                <a:latin typeface="Monotype Corsiva" pitchFamily="66" charset="0"/>
              </a:rPr>
              <a:t>– </a:t>
            </a:r>
            <a:r>
              <a:rPr lang="ru-RU" dirty="0" smtClean="0">
                <a:latin typeface="Monotype Corsiva" pitchFamily="66" charset="0"/>
              </a:rPr>
              <a:t>С.Рахманинова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smtClean="0">
                <a:latin typeface="Monotype Corsiva" pitchFamily="66" charset="0"/>
              </a:rPr>
              <a:t>С.Прокофьева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smtClean="0">
                <a:latin typeface="Monotype Corsiva" pitchFamily="66" charset="0"/>
              </a:rPr>
              <a:t>А.Скрябина. </a:t>
            </a:r>
          </a:p>
          <a:p>
            <a:pPr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В </a:t>
            </a:r>
            <a:r>
              <a:rPr lang="ru-RU" dirty="0">
                <a:latin typeface="Monotype Corsiva" pitchFamily="66" charset="0"/>
              </a:rPr>
              <a:t>музыке находили выражение романтический пафос, стремление подняться над «обыденностью жизни». </a:t>
            </a:r>
          </a:p>
          <a:p>
            <a:pPr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Звучит фрагмент сюиты «Ромео и Джульетта» (тема </a:t>
            </a:r>
            <a:r>
              <a:rPr lang="ru-RU" dirty="0" err="1">
                <a:latin typeface="Monotype Corsiva" pitchFamily="66" charset="0"/>
              </a:rPr>
              <a:t>Монтекки</a:t>
            </a:r>
            <a:r>
              <a:rPr lang="ru-RU" dirty="0">
                <a:latin typeface="Monotype Corsiva" pitchFamily="66" charset="0"/>
              </a:rPr>
              <a:t> и </a:t>
            </a:r>
            <a:r>
              <a:rPr lang="ru-RU" dirty="0" err="1">
                <a:latin typeface="Monotype Corsiva" pitchFamily="66" charset="0"/>
              </a:rPr>
              <a:t>Капулетти</a:t>
            </a:r>
            <a:r>
              <a:rPr lang="ru-RU" dirty="0">
                <a:latin typeface="Monotype Corsiva" pitchFamily="66" charset="0"/>
              </a:rPr>
              <a:t>) С. Прокофьева.</a:t>
            </a:r>
          </a:p>
        </p:txBody>
      </p:sp>
    </p:spTree>
  </p:cSld>
  <p:clrMapOvr>
    <a:masterClrMapping/>
  </p:clrMapOvr>
  <p:transition>
    <p:sndAc>
      <p:stSnd>
        <p:snd r:embed="rId2" name="+Прокофьев_сюита Ромео и Джульетта_Монтекки и Капулетти_фрагмент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4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  <a:hlinkClick r:id="rId2" action="ppaction://hlinksldjump"/>
              </a:rPr>
              <a:t>Архитектура</a:t>
            </a:r>
            <a:endParaRPr lang="ru-RU" sz="4400" b="1" dirty="0">
              <a:latin typeface="Monotype Corsiva" pitchFamily="66" charset="0"/>
            </a:endParaRP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32686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В </a:t>
            </a:r>
            <a:r>
              <a:rPr lang="ru-RU" b="1" dirty="0">
                <a:latin typeface="Monotype Corsiva" pitchFamily="66" charset="0"/>
              </a:rPr>
              <a:t>архитектуре </a:t>
            </a:r>
            <a:r>
              <a:rPr lang="ru-RU" dirty="0">
                <a:latin typeface="Monotype Corsiva" pitchFamily="66" charset="0"/>
              </a:rPr>
              <a:t>получили распространение сразу несколько стилей: </a:t>
            </a:r>
            <a:r>
              <a:rPr lang="ru-RU" b="1" dirty="0">
                <a:latin typeface="Monotype Corsiva" pitchFamily="66" charset="0"/>
              </a:rPr>
              <a:t>модерн, </a:t>
            </a:r>
            <a:r>
              <a:rPr lang="ru-RU" b="1" dirty="0" err="1">
                <a:latin typeface="Monotype Corsiva" pitchFamily="66" charset="0"/>
              </a:rPr>
              <a:t>неорусский</a:t>
            </a:r>
            <a:r>
              <a:rPr lang="ru-RU" b="1" dirty="0">
                <a:latin typeface="Monotype Corsiva" pitchFamily="66" charset="0"/>
              </a:rPr>
              <a:t> стиль, неоклассицизм.</a:t>
            </a:r>
            <a:r>
              <a:rPr lang="ru-RU" dirty="0">
                <a:latin typeface="Monotype Corsiva" pitchFamily="66" charset="0"/>
              </a:rPr>
              <a:t> </a:t>
            </a:r>
            <a:endParaRPr lang="ru-RU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Выдающимися </a:t>
            </a:r>
            <a:r>
              <a:rPr lang="ru-RU" dirty="0">
                <a:latin typeface="Monotype Corsiva" pitchFamily="66" charset="0"/>
              </a:rPr>
              <a:t>архитекторами этого периода были </a:t>
            </a:r>
            <a:r>
              <a:rPr lang="ru-RU" dirty="0" smtClean="0">
                <a:latin typeface="Monotype Corsiva" pitchFamily="66" charset="0"/>
              </a:rPr>
              <a:t>Ф. Шехтель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smtClean="0">
                <a:latin typeface="Monotype Corsiva" pitchFamily="66" charset="0"/>
              </a:rPr>
              <a:t>А.Щусев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smtClean="0">
                <a:latin typeface="Monotype Corsiva" pitchFamily="66" charset="0"/>
              </a:rPr>
              <a:t>В.Васнецов. 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</a:rPr>
              <a:t>Архитектура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20528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Собор Воскресения Христова </a:t>
            </a:r>
            <a:r>
              <a:rPr lang="ru-RU" dirty="0" smtClean="0">
                <a:latin typeface="Monotype Corsiva" pitchFamily="66" charset="0"/>
              </a:rPr>
              <a:t>(Спас </a:t>
            </a:r>
            <a:r>
              <a:rPr lang="ru-RU" dirty="0">
                <a:latin typeface="Monotype Corsiva" pitchFamily="66" charset="0"/>
              </a:rPr>
              <a:t>на Крови), построенный на месте смертельного ранения Александра </a:t>
            </a:r>
            <a:r>
              <a:rPr lang="en-US" dirty="0">
                <a:latin typeface="Monotype Corsiva" pitchFamily="66" charset="0"/>
              </a:rPr>
              <a:t>II</a:t>
            </a:r>
            <a:r>
              <a:rPr lang="ru-RU" dirty="0">
                <a:latin typeface="Monotype Corsiva" pitchFamily="66" charset="0"/>
              </a:rPr>
              <a:t>, стал наиболее ярким образцом </a:t>
            </a:r>
            <a:r>
              <a:rPr lang="ru-RU" b="1" dirty="0">
                <a:latin typeface="Monotype Corsiva" pitchFamily="66" charset="0"/>
              </a:rPr>
              <a:t>неорусского стиля</a:t>
            </a:r>
            <a:r>
              <a:rPr lang="ru-RU" dirty="0">
                <a:latin typeface="Monotype Corsiva" pitchFamily="66" charset="0"/>
              </a:rPr>
              <a:t> в </a:t>
            </a:r>
            <a:r>
              <a:rPr lang="ru-RU" dirty="0" smtClean="0">
                <a:latin typeface="Monotype Corsiva" pitchFamily="66" charset="0"/>
              </a:rPr>
              <a:t>архитектуре.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Собор </a:t>
            </a:r>
            <a:r>
              <a:rPr lang="ru-RU" dirty="0">
                <a:latin typeface="Monotype Corsiva" pitchFamily="66" charset="0"/>
              </a:rPr>
              <a:t>по проекту архитектора </a:t>
            </a:r>
            <a:r>
              <a:rPr lang="ru-RU" dirty="0" err="1" smtClean="0">
                <a:latin typeface="Monotype Corsiva" pitchFamily="66" charset="0"/>
              </a:rPr>
              <a:t>А.Парланда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>
                <a:latin typeface="Monotype Corsiva" pitchFamily="66" charset="0"/>
              </a:rPr>
              <a:t>строился 24 года и был освящён в 1907 </a:t>
            </a:r>
            <a:r>
              <a:rPr lang="ru-RU" dirty="0" smtClean="0">
                <a:latin typeface="Monotype Corsiva" pitchFamily="66" charset="0"/>
              </a:rPr>
              <a:t>году.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пас на кров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717"/>
            <a:ext cx="9144000" cy="6806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66900" y="6400800"/>
            <a:ext cx="530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Храм Воскресения Христова (Спас на Крови)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</a:rPr>
              <a:t>Архитектура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2500329"/>
          </a:xfrm>
        </p:spPr>
        <p:txBody>
          <a:bodyPr/>
          <a:lstStyle/>
          <a:p>
            <a:pPr algn="ctr">
              <a:buNone/>
            </a:pPr>
            <a:r>
              <a:rPr lang="ru-RU" sz="4000" kern="1200" dirty="0" smtClean="0">
                <a:latin typeface="Monotype Corsiva" pitchFamily="66" charset="0"/>
              </a:rPr>
              <a:t>В конце </a:t>
            </a:r>
            <a:r>
              <a:rPr lang="en-US" sz="4000" kern="1200" dirty="0" smtClean="0">
                <a:latin typeface="Monotype Corsiva" pitchFamily="66" charset="0"/>
              </a:rPr>
              <a:t>XIX </a:t>
            </a:r>
            <a:r>
              <a:rPr lang="ru-RU" sz="4000" kern="1200" dirty="0" smtClean="0">
                <a:latin typeface="Monotype Corsiva" pitchFamily="66" charset="0"/>
              </a:rPr>
              <a:t>века возник </a:t>
            </a:r>
          </a:p>
          <a:p>
            <a:pPr algn="ctr">
              <a:buNone/>
            </a:pPr>
            <a:r>
              <a:rPr lang="ru-RU" sz="4000" kern="1200" dirty="0" smtClean="0">
                <a:latin typeface="Monotype Corsiva" pitchFamily="66" charset="0"/>
              </a:rPr>
              <a:t>новый большой стиль.</a:t>
            </a:r>
          </a:p>
          <a:p>
            <a:pPr algn="ctr">
              <a:buNone/>
            </a:pPr>
            <a:r>
              <a:rPr lang="ru-RU" sz="4000" kern="1200" dirty="0" smtClean="0">
                <a:latin typeface="Monotype Corsiva" pitchFamily="66" charset="0"/>
              </a:rPr>
              <a:t>Охватил весь мир</a:t>
            </a:r>
          </a:p>
          <a:p>
            <a:pPr algn="ctr">
              <a:buNone/>
            </a:pPr>
            <a:endParaRPr lang="ru-RU" sz="4000" kern="1200" dirty="0" smtClean="0">
              <a:latin typeface="Monotype Corsiva" pitchFamily="66" charset="0"/>
            </a:endParaRPr>
          </a:p>
          <a:p>
            <a:pPr algn="ctr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8992" y="4214818"/>
            <a:ext cx="1811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Модерн</a:t>
            </a:r>
            <a:endParaRPr lang="en-US" sz="4400" dirty="0" smtClean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ndAc>
      <p:stSnd>
        <p:snd r:embed="rId2" name="+Модерн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6" grpId="0"/>
      <p:bldP spid="4" grpId="0" uiExpand="1" build="allAtOnce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Ярославский вокз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1014"/>
            <a:ext cx="9144000" cy="69800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7244" y="6072206"/>
            <a:ext cx="8986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Ф. Шехтель. Здание Ярославского вокзала в Москве. 1902-1904</a:t>
            </a:r>
            <a:endParaRPr lang="en-US" sz="2800" b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занский вокз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5254" cy="68873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715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А. Щусев. Здание Казанского вокзала в Москве. 1913-1940</a:t>
            </a:r>
            <a:endParaRPr lang="en-US" sz="2800" b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собняк Рябушинск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22926" y="6000768"/>
            <a:ext cx="67505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Ф. Шехтель.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Особняк С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Рябушинского в Москве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  <a:hlinkClick r:id="rId2" action="ppaction://hlinksldjump"/>
              </a:rPr>
              <a:t>Живопись</a:t>
            </a:r>
            <a:endParaRPr lang="ru-RU" sz="4400" b="1" dirty="0">
              <a:latin typeface="Monotype Corsiva" pitchFamily="66" charset="0"/>
            </a:endParaRP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Сложные процессы происходили в изобразительном искусстве. </a:t>
            </a:r>
          </a:p>
          <a:p>
            <a:pPr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К. Коровин </a:t>
            </a:r>
            <a:r>
              <a:rPr lang="ru-RU" dirty="0">
                <a:latin typeface="Monotype Corsiva" pitchFamily="66" charset="0"/>
              </a:rPr>
              <a:t>– самый яркий представитель русского импрессионизма, первый среди русских художников сознательно опиравшийся на опыт французских импрессионистов. 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7" name="Picture 5" descr="+Коровин К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0"/>
            <a:ext cx="8026400" cy="6464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2335741" y="6400800"/>
            <a:ext cx="42899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Коровин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К.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Потрет Ф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.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Шаляпина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7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Александр Третий.jpg"/>
          <p:cNvPicPr>
            <a:picLocks noGrp="1" noChangeAspect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285720" y="785794"/>
            <a:ext cx="4370948" cy="5210170"/>
          </a:xfr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6027003"/>
            <a:ext cx="47863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Шильдер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Н. Портрет Александра Третьего (Годы правления 1881-1894)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Рисунок 6" descr="Николай Второ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785794"/>
            <a:ext cx="3752850" cy="5210175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00628" y="6027003"/>
            <a:ext cx="41433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Фотография Николая Второго. 1910. (Годы правления 1894-1917)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</a:rPr>
              <a:t>Живопись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8840"/>
            <a:ext cx="8229600" cy="446434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Одна из центральных фигур искусства рубежа веков – </a:t>
            </a:r>
            <a:r>
              <a:rPr lang="ru-RU" dirty="0" smtClean="0">
                <a:latin typeface="Monotype Corsiva" pitchFamily="66" charset="0"/>
              </a:rPr>
              <a:t>В. Серов .</a:t>
            </a:r>
            <a:endParaRPr lang="ru-RU" dirty="0">
              <a:latin typeface="Monotype Corsiva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В его работах чувствуется влияние французских импрессионистов. Художник работал в разных жанрах, но особенно значительны его портреты.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9" name="Picture 5" descr="Серов В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-25400"/>
            <a:ext cx="7561263" cy="6519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145878" y="6400800"/>
            <a:ext cx="4979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Серов В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.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Портрет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Мики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Морозова. 1901.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8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Серов В.А.Портреткнягини Зинаиды Юсуповой 1911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429156" cy="6849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28662" y="6396335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Серов В.  Портрет княгини Зинаиды Юсуповой. 1911.</a:t>
            </a:r>
            <a:endParaRPr lang="en-US" sz="24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</a:rPr>
              <a:t>Живопись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8840"/>
            <a:ext cx="8229600" cy="424844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Творческая индивидуальность </a:t>
            </a:r>
            <a:r>
              <a:rPr lang="ru-RU" dirty="0" smtClean="0">
                <a:latin typeface="Monotype Corsiva" pitchFamily="66" charset="0"/>
              </a:rPr>
              <a:t>М.Врубеля  проявилась </a:t>
            </a:r>
            <a:r>
              <a:rPr lang="ru-RU" dirty="0">
                <a:latin typeface="Monotype Corsiva" pitchFamily="66" charset="0"/>
              </a:rPr>
              <a:t>в различных видах </a:t>
            </a:r>
            <a:r>
              <a:rPr lang="ru-RU" dirty="0" smtClean="0">
                <a:latin typeface="Monotype Corsiva" pitchFamily="66" charset="0"/>
              </a:rPr>
              <a:t>искусства. </a:t>
            </a:r>
            <a:endParaRPr lang="ru-RU" dirty="0">
              <a:latin typeface="Monotype Corsiva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Центральный образ творчества Врубеля – Демон, выражающий мятежный порыв. Для творчества художника характерно стремление к размышлению об истине и красоте.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3" name="Picture 5" descr="+Врубель М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60375"/>
            <a:ext cx="9144000" cy="498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8774" name="Text Box 6"/>
          <p:cNvSpPr txBox="1">
            <a:spLocks noChangeArrowheads="1"/>
          </p:cNvSpPr>
          <p:nvPr/>
        </p:nvSpPr>
        <p:spPr bwMode="auto">
          <a:xfrm>
            <a:off x="2489588" y="6072188"/>
            <a:ext cx="4155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Врубель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М.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Демон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сидящий. 1890.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8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</a:rPr>
              <a:t>Живопись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229600" cy="443011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>
                <a:effectLst/>
                <a:latin typeface="Monotype Corsiva" pitchFamily="66" charset="0"/>
              </a:rPr>
              <a:t>Среди художественных течений </a:t>
            </a:r>
            <a:r>
              <a:rPr lang="ru-RU" dirty="0" smtClean="0">
                <a:effectLst/>
                <a:latin typeface="Monotype Corsiva" pitchFamily="66" charset="0"/>
              </a:rPr>
              <a:t>особое </a:t>
            </a:r>
            <a:r>
              <a:rPr lang="ru-RU" dirty="0">
                <a:effectLst/>
                <a:latin typeface="Monotype Corsiva" pitchFamily="66" charset="0"/>
              </a:rPr>
              <a:t>место принадлежит группе </a:t>
            </a:r>
            <a:r>
              <a:rPr lang="ru-RU" dirty="0" smtClean="0">
                <a:effectLst/>
                <a:latin typeface="Monotype Corsiva" pitchFamily="66" charset="0"/>
              </a:rPr>
              <a:t>художников</a:t>
            </a:r>
            <a:r>
              <a:rPr lang="ru-RU" dirty="0">
                <a:effectLst/>
                <a:latin typeface="Monotype Corsiva" pitchFamily="66" charset="0"/>
              </a:rPr>
              <a:t>, объединившихся </a:t>
            </a:r>
            <a:r>
              <a:rPr lang="ru-RU" dirty="0" smtClean="0">
                <a:effectLst/>
                <a:latin typeface="Monotype Corsiva" pitchFamily="66" charset="0"/>
              </a:rPr>
              <a:t>вокруг </a:t>
            </a:r>
            <a:r>
              <a:rPr lang="ru-RU" dirty="0">
                <a:effectLst/>
                <a:latin typeface="Monotype Corsiva" pitchFamily="66" charset="0"/>
              </a:rPr>
              <a:t>редакции журнала «</a:t>
            </a:r>
            <a:r>
              <a:rPr lang="ru-RU" b="1" dirty="0">
                <a:effectLst/>
                <a:latin typeface="Monotype Corsiva" pitchFamily="66" charset="0"/>
              </a:rPr>
              <a:t>Мир искусства</a:t>
            </a:r>
            <a:r>
              <a:rPr lang="ru-RU" dirty="0">
                <a:effectLst/>
                <a:latin typeface="Monotype Corsiva" pitchFamily="66" charset="0"/>
              </a:rPr>
              <a:t>», давшего название </a:t>
            </a:r>
            <a:r>
              <a:rPr lang="ru-RU" dirty="0" smtClean="0">
                <a:effectLst/>
                <a:latin typeface="Monotype Corsiva" pitchFamily="66" charset="0"/>
              </a:rPr>
              <a:t>и </a:t>
            </a:r>
            <a:r>
              <a:rPr lang="ru-RU" dirty="0">
                <a:effectLst/>
                <a:latin typeface="Monotype Corsiva" pitchFamily="66" charset="0"/>
              </a:rPr>
              <a:t>самому объединению. </a:t>
            </a:r>
            <a:endParaRPr lang="ru-RU" dirty="0" smtClean="0">
              <a:effectLst/>
              <a:latin typeface="Monotype Corsiva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ru-RU" dirty="0" smtClean="0">
                <a:effectLst/>
                <a:latin typeface="Monotype Corsiva" pitchFamily="66" charset="0"/>
              </a:rPr>
              <a:t>Крупнейшие </a:t>
            </a:r>
            <a:r>
              <a:rPr lang="ru-RU" dirty="0">
                <a:effectLst/>
                <a:latin typeface="Monotype Corsiva" pitchFamily="66" charset="0"/>
              </a:rPr>
              <a:t>представители «Мира искусства» – </a:t>
            </a:r>
            <a:r>
              <a:rPr lang="ru-RU" dirty="0" smtClean="0">
                <a:effectLst/>
                <a:latin typeface="Monotype Corsiva" pitchFamily="66" charset="0"/>
              </a:rPr>
              <a:t>А.Бенуа</a:t>
            </a:r>
            <a:r>
              <a:rPr lang="ru-RU" dirty="0">
                <a:effectLst/>
                <a:latin typeface="Monotype Corsiva" pitchFamily="66" charset="0"/>
              </a:rPr>
              <a:t>, К</a:t>
            </a:r>
            <a:r>
              <a:rPr lang="ru-RU" dirty="0" smtClean="0">
                <a:effectLst/>
                <a:latin typeface="Monotype Corsiva" pitchFamily="66" charset="0"/>
              </a:rPr>
              <a:t>. Сомов</a:t>
            </a:r>
            <a:r>
              <a:rPr lang="ru-RU" dirty="0">
                <a:effectLst/>
                <a:latin typeface="Monotype Corsiva" pitchFamily="66" charset="0"/>
              </a:rPr>
              <a:t>, Е</a:t>
            </a:r>
            <a:r>
              <a:rPr lang="ru-RU" dirty="0" smtClean="0">
                <a:effectLst/>
                <a:latin typeface="Monotype Corsiva" pitchFamily="66" charset="0"/>
              </a:rPr>
              <a:t>. Лансере</a:t>
            </a:r>
            <a:r>
              <a:rPr lang="ru-RU" dirty="0">
                <a:effectLst/>
                <a:latin typeface="Monotype Corsiva" pitchFamily="66" charset="0"/>
              </a:rPr>
              <a:t>, Л</a:t>
            </a:r>
            <a:r>
              <a:rPr lang="ru-RU" dirty="0" smtClean="0">
                <a:effectLst/>
                <a:latin typeface="Monotype Corsiva" pitchFamily="66" charset="0"/>
              </a:rPr>
              <a:t>. Бакст</a:t>
            </a:r>
            <a:r>
              <a:rPr lang="ru-RU" dirty="0">
                <a:effectLst/>
                <a:latin typeface="Monotype Corsiva" pitchFamily="66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5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5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3" name="Picture 5" descr="Бакст Портрет С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79650" y="0"/>
            <a:ext cx="4603750" cy="638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3894" name="Text Box 6"/>
          <p:cNvSpPr txBox="1">
            <a:spLocks noChangeArrowheads="1"/>
          </p:cNvSpPr>
          <p:nvPr/>
        </p:nvSpPr>
        <p:spPr bwMode="auto">
          <a:xfrm>
            <a:off x="2329045" y="6400800"/>
            <a:ext cx="45255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Бакст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Л.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Портрет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С.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Дягилева. 1906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93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1" name="Picture 5" descr="+Бакст Ужин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87600" y="0"/>
            <a:ext cx="4386263" cy="638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5942" name="Text Box 6"/>
          <p:cNvSpPr txBox="1">
            <a:spLocks noChangeArrowheads="1"/>
          </p:cNvSpPr>
          <p:nvPr/>
        </p:nvSpPr>
        <p:spPr bwMode="auto">
          <a:xfrm>
            <a:off x="3092159" y="6400800"/>
            <a:ext cx="28183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Бакст Л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. Ужин. 1902.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9" name="Picture 5" descr="Бенуа А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57275"/>
            <a:ext cx="9144000" cy="429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8950" name="Text Box 6"/>
          <p:cNvSpPr txBox="1">
            <a:spLocks noChangeArrowheads="1"/>
          </p:cNvSpPr>
          <p:nvPr/>
        </p:nvSpPr>
        <p:spPr bwMode="auto">
          <a:xfrm>
            <a:off x="2170850" y="5734050"/>
            <a:ext cx="50674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Бенуа А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.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Версаль. Прогулка короля.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1897.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38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</a:rPr>
              <a:t>Живопись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2571745"/>
            <a:ext cx="8472518" cy="221457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>
                <a:effectLst/>
                <a:latin typeface="Monotype Corsiva" pitchFamily="66" charset="0"/>
              </a:rPr>
              <a:t>В 1913 г. </a:t>
            </a:r>
            <a:r>
              <a:rPr lang="ru-RU" dirty="0" smtClean="0">
                <a:effectLst/>
                <a:latin typeface="Monotype Corsiva" pitchFamily="66" charset="0"/>
              </a:rPr>
              <a:t>художник М. </a:t>
            </a:r>
            <a:r>
              <a:rPr lang="ru-RU" dirty="0">
                <a:effectLst/>
                <a:latin typeface="Monotype Corsiva" pitchFamily="66" charset="0"/>
              </a:rPr>
              <a:t>Ларионов опубликовал нашумевшую книгу «</a:t>
            </a:r>
            <a:r>
              <a:rPr lang="ru-RU" dirty="0" err="1">
                <a:effectLst/>
                <a:latin typeface="Monotype Corsiva" pitchFamily="66" charset="0"/>
              </a:rPr>
              <a:t>Лучизм</a:t>
            </a:r>
            <a:r>
              <a:rPr lang="ru-RU" dirty="0">
                <a:effectLst/>
                <a:latin typeface="Monotype Corsiva" pitchFamily="66" charset="0"/>
              </a:rPr>
              <a:t>», в которой утверждал полную независимость живописи от </a:t>
            </a:r>
            <a:r>
              <a:rPr lang="ru-RU" dirty="0" err="1">
                <a:effectLst/>
                <a:latin typeface="Monotype Corsiva" pitchFamily="66" charset="0"/>
              </a:rPr>
              <a:t>от</a:t>
            </a:r>
            <a:r>
              <a:rPr lang="ru-RU" dirty="0">
                <a:effectLst/>
                <a:latin typeface="Monotype Corsiva" pitchFamily="66" charset="0"/>
              </a:rPr>
              <a:t> предметной среды.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ru-RU" sz="3800" dirty="0">
                <a:latin typeface="Monotype Corsiva" pitchFamily="66" charset="0"/>
              </a:rPr>
              <a:t>Содержание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1285860"/>
            <a:ext cx="8014345" cy="516732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900" dirty="0" smtClean="0">
                <a:solidFill>
                  <a:schemeClr val="tx2"/>
                </a:solidFill>
                <a:latin typeface="Monotype Corsiva" pitchFamily="66" charset="0"/>
                <a:hlinkClick r:id="rId2" action="ppaction://hlinksldjump"/>
              </a:rPr>
              <a:t>Герб </a:t>
            </a:r>
            <a:r>
              <a:rPr lang="ru-RU" sz="2900" dirty="0">
                <a:solidFill>
                  <a:schemeClr val="tx2"/>
                </a:solidFill>
                <a:latin typeface="Monotype Corsiva" pitchFamily="66" charset="0"/>
                <a:hlinkClick r:id="rId2" action="ppaction://hlinksldjump"/>
              </a:rPr>
              <a:t>России</a:t>
            </a:r>
            <a:endParaRPr lang="ru-RU" sz="2900" dirty="0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ru-RU" sz="2900" dirty="0">
                <a:solidFill>
                  <a:schemeClr val="tx2"/>
                </a:solidFill>
                <a:latin typeface="Monotype Corsiva" pitchFamily="66" charset="0"/>
                <a:hlinkClick r:id="rId3" action="ppaction://hlinksldjump"/>
              </a:rPr>
              <a:t>Гимн России</a:t>
            </a:r>
            <a:endParaRPr lang="ru-RU" sz="2900" dirty="0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ru-RU" sz="2900" dirty="0">
                <a:solidFill>
                  <a:schemeClr val="tx2"/>
                </a:solidFill>
                <a:latin typeface="Monotype Corsiva" pitchFamily="66" charset="0"/>
                <a:hlinkClick r:id="rId4" action="ppaction://hlinksldjump"/>
              </a:rPr>
              <a:t>Стили и направления в художественной культуре</a:t>
            </a:r>
            <a:endParaRPr lang="ru-RU" sz="2900" dirty="0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ru-RU" sz="2900" dirty="0" smtClean="0">
                <a:solidFill>
                  <a:schemeClr val="tx2"/>
                </a:solidFill>
                <a:latin typeface="Monotype Corsiva" pitchFamily="66" charset="0"/>
                <a:hlinkClick r:id="rId4" action="ppaction://hlinksldjump"/>
              </a:rPr>
              <a:t>Поиски нового театра</a:t>
            </a:r>
            <a:endParaRPr lang="ru-RU" sz="2900" dirty="0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ru-RU" sz="2900" dirty="0">
                <a:solidFill>
                  <a:schemeClr val="tx2"/>
                </a:solidFill>
                <a:latin typeface="Monotype Corsiva" pitchFamily="66" charset="0"/>
                <a:hlinkClick r:id="rId5" action="ppaction://hlinksldjump"/>
              </a:rPr>
              <a:t>Русские сезоны</a:t>
            </a:r>
            <a:endParaRPr lang="ru-RU" sz="2900" dirty="0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ru-RU" sz="2900" dirty="0">
                <a:solidFill>
                  <a:schemeClr val="tx2"/>
                </a:solidFill>
                <a:latin typeface="Monotype Corsiva" pitchFamily="66" charset="0"/>
                <a:hlinkClick r:id="rId6" action="ppaction://hlinksldjump"/>
              </a:rPr>
              <a:t>Музыка</a:t>
            </a:r>
            <a:endParaRPr lang="ru-RU" sz="2900" dirty="0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ru-RU" sz="2900" dirty="0">
                <a:solidFill>
                  <a:schemeClr val="tx2"/>
                </a:solidFill>
                <a:latin typeface="Monotype Corsiva" pitchFamily="66" charset="0"/>
                <a:hlinkClick r:id="rId7" action="ppaction://hlinksldjump"/>
              </a:rPr>
              <a:t>Архитектура</a:t>
            </a:r>
            <a:endParaRPr lang="ru-RU" sz="2900" dirty="0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ru-RU" sz="2900" dirty="0">
                <a:solidFill>
                  <a:schemeClr val="tx2"/>
                </a:solidFill>
                <a:latin typeface="Monotype Corsiva" pitchFamily="66" charset="0"/>
                <a:hlinkClick r:id="rId8" action="ppaction://hlinksldjump"/>
              </a:rPr>
              <a:t>Живопись</a:t>
            </a:r>
            <a:endParaRPr lang="ru-RU" sz="2900" dirty="0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ru-RU" sz="2900" dirty="0">
                <a:solidFill>
                  <a:schemeClr val="tx2"/>
                </a:solidFill>
                <a:latin typeface="Monotype Corsiva" pitchFamily="66" charset="0"/>
                <a:hlinkClick r:id="rId9" action="ppaction://hlinksldjump"/>
              </a:rPr>
              <a:t>Кино</a:t>
            </a:r>
            <a:endParaRPr lang="ru-RU" sz="2900" dirty="0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ru-RU" sz="2900" dirty="0">
                <a:solidFill>
                  <a:schemeClr val="tx2"/>
                </a:solidFill>
                <a:latin typeface="Monotype Corsiva" pitchFamily="66" charset="0"/>
                <a:hlinkClick r:id="rId10" action="ppaction://hlinksldjump"/>
              </a:rPr>
              <a:t>Вывод</a:t>
            </a:r>
            <a:endParaRPr lang="ru-RU" sz="2900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7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7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7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7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7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39" grpId="1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Ларионов М.Ф. Лучистый пейзаж. 1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0"/>
            <a:ext cx="4884977" cy="6272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857356" y="6396335"/>
            <a:ext cx="5344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Ларионов М. Лучистый пейзаж. 1913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</a:rPr>
              <a:t>Живопись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28801"/>
            <a:ext cx="8472518" cy="459582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>
                <a:effectLst/>
                <a:latin typeface="Monotype Corsiva" pitchFamily="66" charset="0"/>
              </a:rPr>
              <a:t>«</a:t>
            </a:r>
            <a:r>
              <a:rPr lang="ru-RU" dirty="0" err="1">
                <a:effectLst/>
                <a:latin typeface="Monotype Corsiva" pitchFamily="66" charset="0"/>
              </a:rPr>
              <a:t>Лучизм</a:t>
            </a:r>
            <a:r>
              <a:rPr lang="ru-RU" dirty="0">
                <a:effectLst/>
                <a:latin typeface="Monotype Corsiva" pitchFamily="66" charset="0"/>
              </a:rPr>
              <a:t>» стал манифестом </a:t>
            </a:r>
            <a:r>
              <a:rPr lang="ru-RU" b="1" dirty="0">
                <a:effectLst/>
                <a:latin typeface="Monotype Corsiva" pitchFamily="66" charset="0"/>
              </a:rPr>
              <a:t>абстракционизма</a:t>
            </a:r>
            <a:r>
              <a:rPr lang="ru-RU" dirty="0">
                <a:effectLst/>
                <a:latin typeface="Monotype Corsiva" pitchFamily="66" charset="0"/>
              </a:rPr>
              <a:t>, создателями которого </a:t>
            </a:r>
            <a:r>
              <a:rPr lang="ru-RU" dirty="0" smtClean="0">
                <a:effectLst/>
                <a:latin typeface="Monotype Corsiva" pitchFamily="66" charset="0"/>
              </a:rPr>
              <a:t>считают В.Кандинского  и К.Малевича . </a:t>
            </a:r>
          </a:p>
          <a:p>
            <a:pPr>
              <a:buFont typeface="Wingdings" pitchFamily="2" charset="2"/>
              <a:buNone/>
            </a:pPr>
            <a:r>
              <a:rPr lang="ru-RU" dirty="0" smtClean="0">
                <a:effectLst/>
                <a:latin typeface="Monotype Corsiva" pitchFamily="66" charset="0"/>
              </a:rPr>
              <a:t>Линия </a:t>
            </a:r>
            <a:r>
              <a:rPr lang="ru-RU" dirty="0">
                <a:effectLst/>
                <a:latin typeface="Monotype Corsiva" pitchFamily="66" charset="0"/>
              </a:rPr>
              <a:t>и цвет становятся предметом изучения, обновления и смелого эксперимента в беспредметной живописи.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9" name="Picture 5" descr="Кандинский В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25400"/>
            <a:ext cx="7058025" cy="6357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1975270" y="6400800"/>
            <a:ext cx="5133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Кандинский В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.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Импровизация № 11.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1910.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1512804" y="6400800"/>
            <a:ext cx="6058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Малевич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Супрематическая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композиция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.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1916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г.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Suprematist_Composition_-_Kazimir_Malevich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047392" y="0"/>
            <a:ext cx="5049216" cy="6309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  <a:hlinkClick r:id="rId2" action="ppaction://hlinksldjump"/>
              </a:rPr>
              <a:t>Кино</a:t>
            </a:r>
            <a:endParaRPr lang="ru-RU" sz="4400" b="1" dirty="0">
              <a:latin typeface="Monotype Corsiva" pitchFamily="66" charset="0"/>
            </a:endParaRP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8243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>
                <a:effectLst/>
                <a:latin typeface="Monotype Corsiva" pitchFamily="66" charset="0"/>
              </a:rPr>
              <a:t>В России первые кинодемонстрации </a:t>
            </a:r>
            <a:r>
              <a:rPr lang="ru-RU" dirty="0" smtClean="0">
                <a:effectLst/>
                <a:latin typeface="Monotype Corsiva" pitchFamily="66" charset="0"/>
              </a:rPr>
              <a:t> состоялись </a:t>
            </a:r>
            <a:r>
              <a:rPr lang="ru-RU" dirty="0">
                <a:effectLst/>
                <a:latin typeface="Monotype Corsiva" pitchFamily="66" charset="0"/>
              </a:rPr>
              <a:t>весной 1896 г. в Петербурге и в Москве. </a:t>
            </a:r>
            <a:endParaRPr lang="ru-RU" dirty="0" smtClean="0">
              <a:effectLst/>
              <a:latin typeface="Monotype Corsiva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ru-RU" dirty="0" smtClean="0">
                <a:effectLst/>
                <a:latin typeface="Monotype Corsiva" pitchFamily="66" charset="0"/>
              </a:rPr>
              <a:t>Интерес </a:t>
            </a:r>
            <a:r>
              <a:rPr lang="ru-RU" dirty="0">
                <a:effectLst/>
                <a:latin typeface="Monotype Corsiva" pitchFamily="66" charset="0"/>
              </a:rPr>
              <a:t>зрителей сосредотачивался не на содержании картин, а на необычайности зрелища «живой фотографии». </a:t>
            </a:r>
          </a:p>
          <a:p>
            <a:pPr>
              <a:buFont typeface="Wingdings" pitchFamily="2" charset="2"/>
              <a:buNone/>
            </a:pPr>
            <a:r>
              <a:rPr lang="ru-RU" dirty="0">
                <a:effectLst/>
                <a:latin typeface="Monotype Corsiva" pitchFamily="66" charset="0"/>
              </a:rPr>
              <a:t>С 1903-1904 гг. в городах России появляются стационарные «иллюзионы». </a:t>
            </a:r>
            <a:endParaRPr lang="ru-RU" dirty="0" smtClean="0"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1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</a:rPr>
              <a:t>Кино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7529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>
                <a:effectLst/>
                <a:latin typeface="Monotype Corsiva" pitchFamily="66" charset="0"/>
              </a:rPr>
              <a:t>Казачий офицер А. </a:t>
            </a:r>
            <a:r>
              <a:rPr lang="ru-RU" dirty="0" err="1">
                <a:effectLst/>
                <a:latin typeface="Monotype Corsiva" pitchFamily="66" charset="0"/>
              </a:rPr>
              <a:t>Ханжонков</a:t>
            </a:r>
            <a:r>
              <a:rPr lang="ru-RU" dirty="0">
                <a:effectLst/>
                <a:latin typeface="Monotype Corsiva" pitchFamily="66" charset="0"/>
              </a:rPr>
              <a:t> в 1912 г. в Москве построил крупное киноателье.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>
                <a:effectLst/>
                <a:latin typeface="Monotype Corsiva" pitchFamily="66" charset="0"/>
              </a:rPr>
              <a:t>Режиссер В. Гардин снял фильм "Дворянское гнездо" (1915). </a:t>
            </a:r>
            <a:endParaRPr lang="ru-RU" dirty="0" smtClean="0">
              <a:effectLst/>
              <a:latin typeface="Monotype Corsiva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effectLst/>
                <a:latin typeface="Monotype Corsiva" pitchFamily="66" charset="0"/>
              </a:rPr>
              <a:t>В </a:t>
            </a:r>
            <a:r>
              <a:rPr lang="ru-RU" dirty="0">
                <a:effectLst/>
                <a:latin typeface="Monotype Corsiva" pitchFamily="66" charset="0"/>
              </a:rPr>
              <a:t>фильме "Наташа Ростова" (1915) его соавтором был </a:t>
            </a:r>
            <a:r>
              <a:rPr lang="ru-RU" dirty="0" smtClean="0">
                <a:effectLst/>
                <a:latin typeface="Monotype Corsiva" pitchFamily="66" charset="0"/>
              </a:rPr>
              <a:t> Я</a:t>
            </a:r>
            <a:r>
              <a:rPr lang="ru-RU" dirty="0">
                <a:effectLst/>
                <a:latin typeface="Monotype Corsiva" pitchFamily="66" charset="0"/>
              </a:rPr>
              <a:t>. Протазанов, снявший фильмы "Пиковая дама" (1916</a:t>
            </a:r>
            <a:r>
              <a:rPr lang="ru-RU" dirty="0" smtClean="0">
                <a:effectLst/>
                <a:latin typeface="Monotype Corsiva" pitchFamily="66" charset="0"/>
              </a:rPr>
              <a:t>). </a:t>
            </a:r>
            <a:endParaRPr lang="ru-RU" dirty="0">
              <a:effectLst/>
              <a:latin typeface="Monotype Corsiva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>
                <a:effectLst/>
                <a:latin typeface="Monotype Corsiva" pitchFamily="66" charset="0"/>
              </a:rPr>
              <a:t>Огромный успех  у публики имела знаменитая красавица Вера Холодная.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Monotype Corsiva" pitchFamily="66" charset="0"/>
                <a:hlinkClick r:id="rId2" action="ppaction://hlinksldjump"/>
              </a:rPr>
              <a:t>Вывод</a:t>
            </a:r>
            <a:endParaRPr lang="ru-RU" sz="4400" b="1" dirty="0">
              <a:latin typeface="Monotype Corsiva" pitchFamily="66" charset="0"/>
            </a:endParaRP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800"/>
            <a:ext cx="8229600" cy="46085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Необычайное разнообразие и противоречивость художественных исканий, многочисленные группировки со своими программами отражали напряжённую общественно-политическую и сложную духовную атмосферу своего времени. </a:t>
            </a:r>
            <a:endParaRPr lang="ru-RU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Рубеж </a:t>
            </a:r>
            <a:r>
              <a:rPr lang="ru-RU" dirty="0">
                <a:latin typeface="Monotype Corsiva" pitchFamily="66" charset="0"/>
              </a:rPr>
              <a:t>ХIХ – ХХ вв. </a:t>
            </a:r>
            <a:r>
              <a:rPr lang="ru-RU" dirty="0" smtClean="0">
                <a:latin typeface="Monotype Corsiva" pitchFamily="66" charset="0"/>
              </a:rPr>
              <a:t>выдающийся российский философ Н</a:t>
            </a:r>
            <a:r>
              <a:rPr lang="ru-RU" dirty="0">
                <a:latin typeface="Monotype Corsiva" pitchFamily="66" charset="0"/>
              </a:rPr>
              <a:t>. Бердяев назвал временем </a:t>
            </a:r>
            <a:r>
              <a:rPr lang="ru-RU" b="1" dirty="0">
                <a:latin typeface="Monotype Corsiva" pitchFamily="66" charset="0"/>
              </a:rPr>
              <a:t>культурного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b="1" dirty="0">
                <a:latin typeface="Monotype Corsiva" pitchFamily="66" charset="0"/>
              </a:rPr>
              <a:t>ренессанса</a:t>
            </a:r>
            <a:r>
              <a:rPr lang="ru-RU" dirty="0">
                <a:latin typeface="Monotype Corsiva" pitchFamily="66" charset="0"/>
              </a:rPr>
              <a:t> в России.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3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800"/>
            <a:ext cx="8229600" cy="43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Было принято решение о возможности использовать изображения двуглавого орла на печати Временного правительства. </a:t>
            </a:r>
            <a:endParaRPr lang="ru-RU" dirty="0" smtClean="0">
              <a:latin typeface="Monotype Corsiva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Такое </a:t>
            </a:r>
            <a:r>
              <a:rPr lang="ru-RU" dirty="0">
                <a:latin typeface="Monotype Corsiva" pitchFamily="66" charset="0"/>
              </a:rPr>
              <a:t>изображение продолжали использовать и после Октябрьской революции, вплоть до принятия нового советского герба 24 июля 1918 года. </a:t>
            </a: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3507581" y="476250"/>
            <a:ext cx="21288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hlinkClick r:id="rId2" action="ppaction://hlinksldjump"/>
              </a:rPr>
              <a:t>Герб России</a:t>
            </a:r>
            <a:endParaRPr lang="ru-RU" sz="3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9" name="Picture 5" descr="+russia12_февраль 1917 года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80963"/>
            <a:ext cx="7129462" cy="67770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29083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А в качестве гимна в первые месяцы после февраля 1917 г. использовалась мелодия французского гимна «Марсельеза» с русским текстом, написанным П</a:t>
            </a:r>
            <a:r>
              <a:rPr lang="ru-RU" dirty="0" smtClean="0">
                <a:latin typeface="Monotype Corsiva" pitchFamily="66" charset="0"/>
              </a:rPr>
              <a:t>. </a:t>
            </a:r>
            <a:r>
              <a:rPr lang="ru-RU" dirty="0">
                <a:latin typeface="Monotype Corsiva" pitchFamily="66" charset="0"/>
              </a:rPr>
              <a:t>Лавровым.</a:t>
            </a:r>
          </a:p>
        </p:txBody>
      </p:sp>
      <p:sp>
        <p:nvSpPr>
          <p:cNvPr id="243721" name="Text Box 9"/>
          <p:cNvSpPr txBox="1">
            <a:spLocks noChangeArrowheads="1"/>
          </p:cNvSpPr>
          <p:nvPr/>
        </p:nvSpPr>
        <p:spPr bwMode="auto">
          <a:xfrm>
            <a:off x="3431381" y="704850"/>
            <a:ext cx="2281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hlinkClick r:id="rId3" action="ppaction://hlinksldjump"/>
              </a:rPr>
              <a:t>Гимн России</a:t>
            </a:r>
            <a:endParaRPr lang="ru-RU" sz="3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ndAc>
      <p:stSnd>
        <p:snd r:embed="rId2" name="+Марсельез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7530" y="285728"/>
            <a:ext cx="5028941" cy="70788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  <a:hlinkClick r:id="rId3" action="ppaction://hlinksldjump"/>
              </a:rPr>
              <a:t>Поиски нового театра…</a:t>
            </a:r>
            <a:endParaRPr lang="ru-RU" sz="4000" dirty="0" smtClean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333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К. Станиславский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5929330"/>
            <a:ext cx="2884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Вс. Мейерхольд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74304" y="1285860"/>
            <a:ext cx="28696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Евг. Вахтангов</a:t>
            </a:r>
          </a:p>
        </p:txBody>
      </p:sp>
      <p:pic>
        <p:nvPicPr>
          <p:cNvPr id="8" name="Рисунок 7" descr="Станиславский К.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28802"/>
            <a:ext cx="3305518" cy="376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Мейерхольд Вс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1928802"/>
            <a:ext cx="2630765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Вахтангов Евг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62725" y="1928802"/>
            <a:ext cx="258127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  <p:sndAc>
      <p:stSnd>
        <p:snd r:embed="rId2" name="+Серебряный век театр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p"/>
      <p:bldP spid="6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784"/>
            <a:ext cx="8229600" cy="4896544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>
                <a:latin typeface="Monotype Corsiva" pitchFamily="66" charset="0"/>
              </a:rPr>
              <a:t>Русское искусство получает широкое международное признание. В 1906 г. парижанам была представлена выставка «Два века русской живописи и скульптуры», организованная </a:t>
            </a:r>
            <a:r>
              <a:rPr lang="ru-RU" dirty="0" smtClean="0">
                <a:latin typeface="Monotype Corsiva" pitchFamily="66" charset="0"/>
              </a:rPr>
              <a:t>С.Дягилевым</a:t>
            </a:r>
            <a:r>
              <a:rPr lang="ru-RU" dirty="0">
                <a:latin typeface="Monotype Corsiva" pitchFamily="66" charset="0"/>
              </a:rPr>
              <a:t>. </a:t>
            </a:r>
            <a:endParaRPr lang="ru-RU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В 1908 </a:t>
            </a:r>
            <a:r>
              <a:rPr lang="ru-RU" dirty="0">
                <a:latin typeface="Monotype Corsiva" pitchFamily="66" charset="0"/>
              </a:rPr>
              <a:t>г. с огромным успехом выступал </a:t>
            </a:r>
            <a:r>
              <a:rPr lang="ru-RU" dirty="0" smtClean="0">
                <a:latin typeface="Monotype Corsiva" pitchFamily="66" charset="0"/>
              </a:rPr>
              <a:t>Ф.Шаляпин</a:t>
            </a:r>
            <a:r>
              <a:rPr lang="ru-RU" dirty="0">
                <a:latin typeface="Monotype Corsiva" pitchFamily="66" charset="0"/>
              </a:rPr>
              <a:t>. </a:t>
            </a:r>
            <a:endParaRPr lang="ru-RU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С </a:t>
            </a:r>
            <a:r>
              <a:rPr lang="ru-RU" dirty="0">
                <a:latin typeface="Monotype Corsiva" pitchFamily="66" charset="0"/>
              </a:rPr>
              <a:t>1909 г. в Париже начались Русские сезоны балета, продолжавшиеся до 1912 года.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7166"/>
            <a:ext cx="9144000" cy="1139825"/>
          </a:xfrm>
        </p:spPr>
        <p:txBody>
          <a:bodyPr/>
          <a:lstStyle/>
          <a:p>
            <a:r>
              <a:rPr lang="ru-RU" sz="3400" b="1" dirty="0" smtClean="0">
                <a:latin typeface="Monotype Corsiva" pitchFamily="66" charset="0"/>
                <a:hlinkClick r:id="rId2" action="ppaction://hlinksldjump"/>
              </a:rPr>
              <a:t>Русские сезоны</a:t>
            </a:r>
            <a:endParaRPr lang="ru-RU" sz="3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5" name="Picture 5" descr="Кустодиев Б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47938" y="0"/>
            <a:ext cx="4048125" cy="638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2124075" y="6400800"/>
            <a:ext cx="5056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Кустодиев Б.М. Портрет Ф.И.Шаляпина</a:t>
            </a:r>
          </a:p>
        </p:txBody>
      </p:sp>
    </p:spTree>
  </p:cSld>
  <p:clrMapOvr>
    <a:masterClrMapping/>
  </p:clrMapOvr>
  <p:transition>
    <p:sndAc>
      <p:stSnd>
        <p:snd r:embed="rId2" name="+BLOH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2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ультура и искусство России в конце XIX - начале XX в.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Культура и искусство России в конце XIX - начале XX в.</Template>
  <TotalTime>64</TotalTime>
  <Words>790</Words>
  <Application>Microsoft Office PowerPoint</Application>
  <PresentationFormat>Экран (4:3)</PresentationFormat>
  <Paragraphs>88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Культура и искусство России в конце XIX - начале XX в.</vt:lpstr>
      <vt:lpstr>Слайд 1</vt:lpstr>
      <vt:lpstr>Слайд 2</vt:lpstr>
      <vt:lpstr>Содержание</vt:lpstr>
      <vt:lpstr>Слайд 4</vt:lpstr>
      <vt:lpstr>Слайд 5</vt:lpstr>
      <vt:lpstr>Слайд 6</vt:lpstr>
      <vt:lpstr>Слайд 7</vt:lpstr>
      <vt:lpstr>Русские сезоны</vt:lpstr>
      <vt:lpstr>Слайд 9</vt:lpstr>
      <vt:lpstr>Музыка</vt:lpstr>
      <vt:lpstr>Архитектура</vt:lpstr>
      <vt:lpstr>Архитектура</vt:lpstr>
      <vt:lpstr>Слайд 13</vt:lpstr>
      <vt:lpstr>Архитектура</vt:lpstr>
      <vt:lpstr>Слайд 15</vt:lpstr>
      <vt:lpstr>Слайд 16</vt:lpstr>
      <vt:lpstr>Слайд 17</vt:lpstr>
      <vt:lpstr>Живопись</vt:lpstr>
      <vt:lpstr>Слайд 19</vt:lpstr>
      <vt:lpstr>Живопись</vt:lpstr>
      <vt:lpstr>Слайд 21</vt:lpstr>
      <vt:lpstr>Слайд 22</vt:lpstr>
      <vt:lpstr>Живопись</vt:lpstr>
      <vt:lpstr>Слайд 24</vt:lpstr>
      <vt:lpstr>Живопись</vt:lpstr>
      <vt:lpstr>Слайд 26</vt:lpstr>
      <vt:lpstr>Слайд 27</vt:lpstr>
      <vt:lpstr>Слайд 28</vt:lpstr>
      <vt:lpstr>Живопись</vt:lpstr>
      <vt:lpstr>Слайд 30</vt:lpstr>
      <vt:lpstr>Живопись</vt:lpstr>
      <vt:lpstr>Слайд 32</vt:lpstr>
      <vt:lpstr>Слайд 33</vt:lpstr>
      <vt:lpstr>Кино</vt:lpstr>
      <vt:lpstr>Кино</vt:lpstr>
      <vt:lpstr>Вывод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Коваленко</dc:creator>
  <cp:lastModifiedBy>Коваленко</cp:lastModifiedBy>
  <cp:revision>14</cp:revision>
  <dcterms:created xsi:type="dcterms:W3CDTF">2017-04-19T14:26:23Z</dcterms:created>
  <dcterms:modified xsi:type="dcterms:W3CDTF">2017-04-27T16:47:58Z</dcterms:modified>
</cp:coreProperties>
</file>